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717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717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717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20C8041-567E-4AB6-9D1C-AA2EB8F14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71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/>
      <p:bldP spid="7181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8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18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18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18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7DA90-A702-488C-82E6-F284F2F94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17912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70EE6-561D-4EDC-9C82-B9DFE42CCD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34991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D72C9-60B1-457B-A014-6BD36E9387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16343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3E939-EECB-4B39-B924-BF1809C9A2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285933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C7377-3DC9-4418-8767-7FE417B8D5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34060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95C18-760C-466E-BD8F-D74C710091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42420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E03E3-9F75-4714-943D-02AC51D92A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28740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EFA93-B743-4A02-BB5D-8C32EFA907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99843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95B5B-F5A9-4518-8C10-47AE84351B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66854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BD233-D142-4515-95CB-7B535A767A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13010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2C52141-B9AF-4A73-AD04-FCCA50EC875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1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/>
      <p:bldP spid="6154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5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5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5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5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5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5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5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5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5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5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5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5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5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5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5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/>
              <a:t>ЗРЕЛА ЛИЧНОСТ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CS"/>
              <a:t>СХВАТАЊА И КАРАКТЕРИСТИКЕ</a:t>
            </a:r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ФРОЈДОВО СХВАТАЊЕ ЗРЕЛЕ ЛИЧНОСТИ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Cyrl-CS"/>
              <a:t>Развој либида и психосексуална зрелост</a:t>
            </a:r>
          </a:p>
          <a:p>
            <a:pPr>
              <a:lnSpc>
                <a:spcPct val="90000"/>
              </a:lnSpc>
            </a:pPr>
            <a:r>
              <a:rPr lang="sr-Cyrl-CS"/>
              <a:t>Развој ега и зрелост личности</a:t>
            </a:r>
          </a:p>
          <a:p>
            <a:pPr>
              <a:lnSpc>
                <a:spcPct val="90000"/>
              </a:lnSpc>
            </a:pPr>
            <a:r>
              <a:rPr lang="sr-Cyrl-CS"/>
              <a:t>Прелазак са принципа задовољства на принцип реалности</a:t>
            </a:r>
          </a:p>
          <a:p>
            <a:pPr>
              <a:lnSpc>
                <a:spcPct val="90000"/>
              </a:lnSpc>
            </a:pPr>
            <a:r>
              <a:rPr lang="sr-Cyrl-CS"/>
              <a:t>Интерперсонални односи и зрелост</a:t>
            </a:r>
          </a:p>
          <a:p>
            <a:pPr>
              <a:lnSpc>
                <a:spcPct val="90000"/>
              </a:lnSpc>
            </a:pPr>
            <a:r>
              <a:rPr lang="sr-Cyrl-CS"/>
              <a:t>Значај увида</a:t>
            </a:r>
          </a:p>
          <a:p>
            <a:pPr>
              <a:lnSpc>
                <a:spcPct val="90000"/>
              </a:lnSpc>
            </a:pPr>
            <a:r>
              <a:rPr lang="sr-Cyrl-CS"/>
              <a:t>Љубав и рад</a:t>
            </a:r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ФРОМОВО СХВАТАЊЕ ЗРЕЛЕ ЛИЧНОСТИ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/>
              <a:t>Продуктивни карактер:</a:t>
            </a:r>
          </a:p>
          <a:p>
            <a:r>
              <a:rPr lang="sr-Cyrl-CS"/>
              <a:t>Продуктивна љубав</a:t>
            </a:r>
          </a:p>
          <a:p>
            <a:r>
              <a:rPr lang="sr-Cyrl-CS"/>
              <a:t>Стваралаштво</a:t>
            </a:r>
          </a:p>
          <a:p>
            <a:r>
              <a:rPr lang="sr-Cyrl-CS"/>
              <a:t>Лични идентитет</a:t>
            </a:r>
          </a:p>
          <a:p>
            <a:r>
              <a:rPr lang="sr-Cyrl-CS"/>
              <a:t>Повезаност с другим људима</a:t>
            </a:r>
          </a:p>
          <a:p>
            <a:r>
              <a:rPr lang="sr-Cyrl-CS"/>
              <a:t>Рационални систем вредности</a:t>
            </a:r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МАСЛОВЉЕВО СХВАТАЊЕ ЗРЕЛЕ ЛИЧНОСТИ</a:t>
            </a: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r-Cyrl-CS" sz="1800" b="1"/>
              <a:t>РЕАЛИСТИЧКО ОПАЖАЊЕ СТВАРНОСТИ</a:t>
            </a:r>
          </a:p>
          <a:p>
            <a:pPr>
              <a:lnSpc>
                <a:spcPct val="80000"/>
              </a:lnSpc>
            </a:pPr>
            <a:r>
              <a:rPr lang="sr-Cyrl-CS" sz="1800" b="1"/>
              <a:t>ПРИХВАТАЊЕ СЕБЕ И ДРУГИХ КАКВИ ЈЕСУ</a:t>
            </a:r>
          </a:p>
          <a:p>
            <a:pPr>
              <a:lnSpc>
                <a:spcPct val="80000"/>
              </a:lnSpc>
            </a:pPr>
            <a:r>
              <a:rPr lang="sr-Cyrl-CS" sz="1800" b="1"/>
              <a:t>СПОНТАНОСТ И НЕКОНВЕНЦИОНАЛНОСТ</a:t>
            </a:r>
          </a:p>
          <a:p>
            <a:pPr>
              <a:lnSpc>
                <a:spcPct val="80000"/>
              </a:lnSpc>
            </a:pPr>
            <a:r>
              <a:rPr lang="sr-Cyrl-CS" sz="1800" b="1"/>
              <a:t>УСРЕДСРЕЂЕНОСТ НА ПРОБЛЕМ, А НЕ НА СЕБЕ САМОГА</a:t>
            </a:r>
          </a:p>
          <a:p>
            <a:pPr>
              <a:lnSpc>
                <a:spcPct val="80000"/>
              </a:lnSpc>
            </a:pPr>
            <a:r>
              <a:rPr lang="sr-Cyrl-CS" sz="1800" b="1"/>
              <a:t>СПОСОБНОСТ ДА СЕ ИЗДВОЈИ</a:t>
            </a:r>
          </a:p>
          <a:p>
            <a:pPr>
              <a:lnSpc>
                <a:spcPct val="80000"/>
              </a:lnSpc>
            </a:pPr>
            <a:r>
              <a:rPr lang="sr-Cyrl-CS" sz="1800" b="1"/>
              <a:t>АУТОНОМНОСТ У МИШЉЕЊУ</a:t>
            </a:r>
          </a:p>
          <a:p>
            <a:pPr>
              <a:lnSpc>
                <a:spcPct val="80000"/>
              </a:lnSpc>
            </a:pPr>
            <a:r>
              <a:rPr lang="sr-Cyrl-CS" sz="1800" b="1"/>
              <a:t>СТАЛНА СВЕЖИНА ДОЖИВЉАВАЊА</a:t>
            </a:r>
            <a:endParaRPr lang="en-US" sz="1800" b="1"/>
          </a:p>
          <a:p>
            <a:pPr>
              <a:lnSpc>
                <a:spcPct val="80000"/>
              </a:lnSpc>
            </a:pPr>
            <a:endParaRPr lang="en-US" sz="2000" b="1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1600"/>
          </a:p>
          <a:p>
            <a:pPr>
              <a:lnSpc>
                <a:spcPct val="80000"/>
              </a:lnSpc>
            </a:pPr>
            <a:r>
              <a:rPr lang="sr-Cyrl-CS" sz="1800" b="1"/>
              <a:t>ВРХУНСКИ ДОЖИВЉАЈИ</a:t>
            </a:r>
          </a:p>
          <a:p>
            <a:pPr>
              <a:lnSpc>
                <a:spcPct val="80000"/>
              </a:lnSpc>
            </a:pPr>
            <a:r>
              <a:rPr lang="sr-Cyrl-CS" sz="1800" b="1"/>
              <a:t>ОСЕЋАЊЕ ЗАЈЕДНИШТВА СА ЧОВЕЧАНСТВОМ</a:t>
            </a:r>
          </a:p>
          <a:p>
            <a:pPr>
              <a:lnSpc>
                <a:spcPct val="80000"/>
              </a:lnSpc>
            </a:pPr>
            <a:r>
              <a:rPr lang="sr-Cyrl-CS" sz="1800" b="1"/>
              <a:t>ДУБОКИ ОДНОСИ СА МАЛИМ КРУГОМ ПРИЈАТЕЉА</a:t>
            </a:r>
          </a:p>
          <a:p>
            <a:pPr>
              <a:lnSpc>
                <a:spcPct val="80000"/>
              </a:lnSpc>
            </a:pPr>
            <a:r>
              <a:rPr lang="sr-Cyrl-CS" sz="1800" b="1"/>
              <a:t>ДЕМОКРАТСКА СТРУКТУРА КАРАКТЕРА (ТОЛЕРАНЦИЈА)</a:t>
            </a:r>
          </a:p>
          <a:p>
            <a:pPr>
              <a:lnSpc>
                <a:spcPct val="80000"/>
              </a:lnSpc>
            </a:pPr>
            <a:r>
              <a:rPr lang="sr-Cyrl-CS" sz="1800" b="1"/>
              <a:t>КРЕАТИВНОСТ</a:t>
            </a:r>
          </a:p>
          <a:p>
            <a:pPr>
              <a:lnSpc>
                <a:spcPct val="80000"/>
              </a:lnSpc>
            </a:pPr>
            <a:r>
              <a:rPr lang="sr-Cyrl-CS" sz="1800" b="1"/>
              <a:t>СМИСАО ЗА ХУМОР</a:t>
            </a:r>
          </a:p>
          <a:p>
            <a:pPr>
              <a:lnSpc>
                <a:spcPct val="80000"/>
              </a:lnSpc>
            </a:pPr>
            <a:r>
              <a:rPr lang="sr-Cyrl-CS" sz="1800" b="1"/>
              <a:t>ЕТИЧКА ИЗВЕСНОСТ</a:t>
            </a:r>
          </a:p>
          <a:p>
            <a:pPr>
              <a:lnSpc>
                <a:spcPct val="80000"/>
              </a:lnSpc>
            </a:pPr>
            <a:r>
              <a:rPr lang="sr-Cyrl-CS" sz="1800" b="1"/>
              <a:t>ОТПОР ЕНКУЛТУРАЦИЈИ</a:t>
            </a:r>
          </a:p>
          <a:p>
            <a:pPr>
              <a:lnSpc>
                <a:spcPct val="80000"/>
              </a:lnSpc>
            </a:pPr>
            <a:endParaRPr lang="en-US" sz="14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ОЛПОРТОВО СХВАТАЊЕ ЗРЕЛЕ ЛИЧНОСТИ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sr-Cyrl-CS" sz="2000" b="1"/>
              <a:t>ЗРЕЛА ЛИЧНОСТ</a:t>
            </a:r>
            <a:r>
              <a:rPr lang="sr-Cyrl-CS" sz="1800"/>
              <a:t> ЈЕ УРАВНОТЕЖЕНА, СКЛАДНА, ПСИХИЧКИ РАЗВИЈЕНА ОСОБА</a:t>
            </a:r>
          </a:p>
          <a:p>
            <a:pPr marL="609600" indent="-609600" algn="ctr">
              <a:lnSpc>
                <a:spcPct val="90000"/>
              </a:lnSpc>
              <a:buFont typeface="Wingdings" pitchFamily="2" charset="2"/>
              <a:buNone/>
            </a:pPr>
            <a:r>
              <a:rPr lang="sr-Cyrl-CS" sz="2400" b="1"/>
              <a:t>КАРАКТЕРИСТИКЕ ЗРЕЛЕ ЛИЧНОСТИ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sr-Cyrl-CS" sz="2400"/>
              <a:t>Проширено осећање себе самог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sr-Cyrl-CS" sz="2400"/>
              <a:t>Топао однос према ближњима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sr-Cyrl-CS" sz="2400"/>
              <a:t>Емоционална сигурност (основно поверење)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sr-Cyrl-CS" sz="2400"/>
              <a:t>Реална перцепција, умења и задаци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sr-Cyrl-CS" sz="2400"/>
              <a:t>Самообјективација: увиђање и хумор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sr-Cyrl-CS" sz="2400"/>
              <a:t>Уједињујућа филозофија живота (ситем вредности, савест, религијско осећање)</a:t>
            </a:r>
            <a:endParaRPr lang="en-US" sz="2400"/>
          </a:p>
          <a:p>
            <a:pPr marL="609600" indent="-609600">
              <a:lnSpc>
                <a:spcPct val="90000"/>
              </a:lnSpc>
            </a:pPr>
            <a:endParaRPr lang="en-US" sz="2400"/>
          </a:p>
          <a:p>
            <a:pPr marL="609600" indent="-609600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19</TotalTime>
  <Words>169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Tahoma</vt:lpstr>
      <vt:lpstr>Wingdings</vt:lpstr>
      <vt:lpstr>Blends</vt:lpstr>
      <vt:lpstr>ЗРЕЛА ЛИЧНОСТ</vt:lpstr>
      <vt:lpstr>ФРОЈДОВО СХВАТАЊЕ ЗРЕЛЕ ЛИЧНОСТИ</vt:lpstr>
      <vt:lpstr>ФРОМОВО СХВАТАЊЕ ЗРЕЛЕ ЛИЧНОСТИ</vt:lpstr>
      <vt:lpstr>МАСЛОВЉЕВО СХВАТАЊЕ ЗРЕЛЕ ЛИЧНОСТИ</vt:lpstr>
      <vt:lpstr>ОЛПОРТОВО СХВАТАЊЕ ЗРЕЛЕ ЛИЧНОСТИ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ЗРЕЛА ЛИЧНОСТ</dc:title>
  <dc:creator>Zarko</dc:creator>
  <cp:lastModifiedBy>zarko</cp:lastModifiedBy>
  <cp:revision>7</cp:revision>
  <dcterms:created xsi:type="dcterms:W3CDTF">2006-05-27T17:33:57Z</dcterms:created>
  <dcterms:modified xsi:type="dcterms:W3CDTF">2014-06-03T07:27:45Z</dcterms:modified>
</cp:coreProperties>
</file>